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Average"/>
      <p:regular r:id="rId13"/>
    </p:embeddedFont>
    <p:embeddedFont>
      <p:font typeface="Oswald"/>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Average-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Oswald-bold.fntdata"/><Relationship Id="rId14"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png"/><Relationship Id="rId4"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acebook.com/SharkFrenzyApp/" TargetMode="External"/><Relationship Id="rId4" Type="http://schemas.openxmlformats.org/officeDocument/2006/relationships/image" Target="../media/image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7.pn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 Id="rId4"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Shark Frenzy</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rPr lang="en"/>
              <a:t>Kristyn Raleigh, Morgan Jones, Brian Thompson, Scott Johnson</a:t>
            </a:r>
          </a:p>
        </p:txBody>
      </p:sp>
      <p:pic>
        <p:nvPicPr>
          <p:cNvPr id="61" name="Shape 61"/>
          <p:cNvPicPr preferRelativeResize="0"/>
          <p:nvPr/>
        </p:nvPicPr>
        <p:blipFill>
          <a:blip r:embed="rId3">
            <a:alphaModFix/>
          </a:blip>
          <a:stretch>
            <a:fillRect/>
          </a:stretch>
        </p:blipFill>
        <p:spPr>
          <a:xfrm>
            <a:off x="344925" y="357000"/>
            <a:ext cx="2293398" cy="2293398"/>
          </a:xfrm>
          <a:prstGeom prst="rect">
            <a:avLst/>
          </a:prstGeom>
          <a:noFill/>
          <a:ln>
            <a:noFill/>
          </a:ln>
        </p:spPr>
      </p:pic>
      <p:pic>
        <p:nvPicPr>
          <p:cNvPr id="62" name="Shape 62"/>
          <p:cNvPicPr preferRelativeResize="0"/>
          <p:nvPr/>
        </p:nvPicPr>
        <p:blipFill>
          <a:blip r:embed="rId4">
            <a:alphaModFix/>
          </a:blip>
          <a:stretch>
            <a:fillRect/>
          </a:stretch>
        </p:blipFill>
        <p:spPr>
          <a:xfrm>
            <a:off x="6429375" y="357000"/>
            <a:ext cx="2293401" cy="2293401"/>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Shark Frenzy?</a:t>
            </a:r>
          </a:p>
        </p:txBody>
      </p:sp>
      <p:sp>
        <p:nvSpPr>
          <p:cNvPr id="68" name="Shape 6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Imagine the ultimate group project tool that incorporates the functionality of project planning software collaboration from your group members, allowing you to easily find time to meet, and even a way for your professor to check up on you or even grade your work from it. This tool will combine aspects such as designating Project Lead, working together on files, setting milestones, chat functionality and even submission sections for when milestones are complete.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 have an idea</a:t>
            </a:r>
          </a:p>
        </p:txBody>
      </p:sp>
      <p:pic>
        <p:nvPicPr>
          <p:cNvPr id="74" name="Shape 74"/>
          <p:cNvPicPr preferRelativeResize="0"/>
          <p:nvPr/>
        </p:nvPicPr>
        <p:blipFill>
          <a:blip r:embed="rId3">
            <a:alphaModFix/>
          </a:blip>
          <a:stretch>
            <a:fillRect/>
          </a:stretch>
        </p:blipFill>
        <p:spPr>
          <a:xfrm>
            <a:off x="0" y="1065148"/>
            <a:ext cx="9143999" cy="3189402"/>
          </a:xfrm>
          <a:prstGeom prst="rect">
            <a:avLst/>
          </a:prstGeom>
          <a:noFill/>
          <a:ln>
            <a:noFill/>
          </a:ln>
        </p:spPr>
      </p:pic>
      <p:sp>
        <p:nvSpPr>
          <p:cNvPr id="75" name="Shape 75"/>
          <p:cNvSpPr txBox="1"/>
          <p:nvPr/>
        </p:nvSpPr>
        <p:spPr>
          <a:xfrm>
            <a:off x="2951250" y="4301975"/>
            <a:ext cx="3241500" cy="8889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FFFFFF"/>
                </a:solidFill>
              </a:rPr>
              <a:t>http://ihaveanidea.rocks/project/37/</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1990725" y="1895475"/>
            <a:ext cx="5162550" cy="135255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Facebook</a:t>
            </a:r>
          </a:p>
        </p:txBody>
      </p:sp>
      <p:sp>
        <p:nvSpPr>
          <p:cNvPr id="86" name="Shape 86"/>
          <p:cNvSpPr txBox="1"/>
          <p:nvPr>
            <p:ph idx="1" type="body"/>
          </p:nvPr>
        </p:nvSpPr>
        <p:spPr>
          <a:xfrm>
            <a:off x="0" y="1152475"/>
            <a:ext cx="4438500" cy="34164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3"/>
              </a:rPr>
              <a:t>https://www.facebook.com/SharkFrenzyApp</a:t>
            </a:r>
          </a:p>
        </p:txBody>
      </p:sp>
      <p:pic>
        <p:nvPicPr>
          <p:cNvPr id="87" name="Shape 87"/>
          <p:cNvPicPr preferRelativeResize="0"/>
          <p:nvPr/>
        </p:nvPicPr>
        <p:blipFill>
          <a:blip r:embed="rId4">
            <a:alphaModFix/>
          </a:blip>
          <a:stretch>
            <a:fillRect/>
          </a:stretch>
        </p:blipFill>
        <p:spPr>
          <a:xfrm>
            <a:off x="4493945" y="0"/>
            <a:ext cx="4650058" cy="51435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Drafting the App</a:t>
            </a:r>
          </a:p>
        </p:txBody>
      </p:sp>
      <p:pic>
        <p:nvPicPr>
          <p:cNvPr id="93" name="Shape 93"/>
          <p:cNvPicPr preferRelativeResize="0"/>
          <p:nvPr/>
        </p:nvPicPr>
        <p:blipFill>
          <a:blip r:embed="rId3">
            <a:alphaModFix/>
          </a:blip>
          <a:stretch>
            <a:fillRect/>
          </a:stretch>
        </p:blipFill>
        <p:spPr>
          <a:xfrm>
            <a:off x="1042155" y="1152474"/>
            <a:ext cx="2960694" cy="3856272"/>
          </a:xfrm>
          <a:prstGeom prst="rect">
            <a:avLst/>
          </a:prstGeom>
          <a:noFill/>
          <a:ln>
            <a:noFill/>
          </a:ln>
        </p:spPr>
      </p:pic>
      <p:pic>
        <p:nvPicPr>
          <p:cNvPr id="94" name="Shape 94"/>
          <p:cNvPicPr preferRelativeResize="0"/>
          <p:nvPr/>
        </p:nvPicPr>
        <p:blipFill>
          <a:blip r:embed="rId4">
            <a:alphaModFix/>
          </a:blip>
          <a:stretch>
            <a:fillRect/>
          </a:stretch>
        </p:blipFill>
        <p:spPr>
          <a:xfrm>
            <a:off x="5057700" y="1152467"/>
            <a:ext cx="2960700" cy="385627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1222950" y="968199"/>
            <a:ext cx="1984175" cy="3942425"/>
          </a:xfrm>
          <a:prstGeom prst="rect">
            <a:avLst/>
          </a:prstGeom>
          <a:noFill/>
          <a:ln>
            <a:noFill/>
          </a:ln>
        </p:spPr>
      </p:pic>
      <p:pic>
        <p:nvPicPr>
          <p:cNvPr id="100" name="Shape 100"/>
          <p:cNvPicPr preferRelativeResize="0"/>
          <p:nvPr/>
        </p:nvPicPr>
        <p:blipFill>
          <a:blip r:embed="rId4">
            <a:alphaModFix/>
          </a:blip>
          <a:stretch>
            <a:fillRect/>
          </a:stretch>
        </p:blipFill>
        <p:spPr>
          <a:xfrm>
            <a:off x="5927224" y="969149"/>
            <a:ext cx="1984175" cy="3940528"/>
          </a:xfrm>
          <a:prstGeom prst="rect">
            <a:avLst/>
          </a:prstGeom>
          <a:noFill/>
          <a:ln>
            <a:noFill/>
          </a:ln>
        </p:spPr>
      </p:pic>
      <p:sp>
        <p:nvSpPr>
          <p:cNvPr id="101" name="Shape 101"/>
          <p:cNvSpPr txBox="1"/>
          <p:nvPr>
            <p:ph type="title"/>
          </p:nvPr>
        </p:nvSpPr>
        <p:spPr>
          <a:xfrm>
            <a:off x="645900" y="289600"/>
            <a:ext cx="7852200" cy="678600"/>
          </a:xfrm>
          <a:prstGeom prst="rect">
            <a:avLst/>
          </a:prstGeom>
        </p:spPr>
        <p:txBody>
          <a:bodyPr anchorCtr="0" anchor="ctr" bIns="91425" lIns="91425" rIns="91425" tIns="91425">
            <a:noAutofit/>
          </a:bodyPr>
          <a:lstStyle/>
          <a:p>
            <a:pPr lvl="0">
              <a:spcBef>
                <a:spcPts val="0"/>
              </a:spcBef>
              <a:buNone/>
            </a:pPr>
            <a:r>
              <a:rPr lang="en"/>
              <a:t>Shark Frenzy</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Project Measurements</a:t>
            </a:r>
          </a:p>
        </p:txBody>
      </p:sp>
      <p:sp>
        <p:nvSpPr>
          <p:cNvPr id="107" name="Shape 107"/>
          <p:cNvSpPr txBox="1"/>
          <p:nvPr>
            <p:ph idx="1" type="body"/>
          </p:nvPr>
        </p:nvSpPr>
        <p:spPr>
          <a:xfrm>
            <a:off x="311700" y="927450"/>
            <a:ext cx="8520600" cy="4063500"/>
          </a:xfrm>
          <a:prstGeom prst="rect">
            <a:avLst/>
          </a:prstGeom>
        </p:spPr>
        <p:txBody>
          <a:bodyPr anchorCtr="0" anchor="t" bIns="91425" lIns="91425" rIns="91425" tIns="91425">
            <a:noAutofit/>
          </a:bodyPr>
          <a:lstStyle/>
          <a:p>
            <a:pPr lvl="0" rtl="0">
              <a:lnSpc>
                <a:spcPct val="100000"/>
              </a:lnSpc>
              <a:spcBef>
                <a:spcPts val="1500"/>
              </a:spcBef>
              <a:spcAft>
                <a:spcPts val="1100"/>
              </a:spcAft>
              <a:buNone/>
            </a:pPr>
            <a:r>
              <a:rPr lang="en" sz="1200">
                <a:solidFill>
                  <a:srgbClr val="FFFFFF"/>
                </a:solidFill>
              </a:rPr>
              <a:t>#1 % of surveyed users who sign up</a:t>
            </a:r>
          </a:p>
          <a:p>
            <a:pPr lvl="0" rtl="0">
              <a:lnSpc>
                <a:spcPct val="100000"/>
              </a:lnSpc>
              <a:spcBef>
                <a:spcPts val="1500"/>
              </a:spcBef>
              <a:spcAft>
                <a:spcPts val="1100"/>
              </a:spcAft>
              <a:buNone/>
            </a:pPr>
            <a:r>
              <a:rPr lang="en" sz="1200">
                <a:solidFill>
                  <a:srgbClr val="FFFFFF"/>
                </a:solidFill>
              </a:rPr>
              <a:t>#2 % of users that create a group project</a:t>
            </a:r>
          </a:p>
          <a:p>
            <a:pPr lvl="0" rtl="0">
              <a:lnSpc>
                <a:spcPct val="100000"/>
              </a:lnSpc>
              <a:spcBef>
                <a:spcPts val="1500"/>
              </a:spcBef>
              <a:spcAft>
                <a:spcPts val="1100"/>
              </a:spcAft>
              <a:buNone/>
            </a:pPr>
            <a:r>
              <a:rPr lang="en" sz="1200">
                <a:solidFill>
                  <a:srgbClr val="FFFFFF"/>
                </a:solidFill>
              </a:rPr>
              <a:t>#3 % of users that were invited by another user to join a group project</a:t>
            </a:r>
          </a:p>
          <a:p>
            <a:pPr lvl="0" rtl="0">
              <a:lnSpc>
                <a:spcPct val="100000"/>
              </a:lnSpc>
              <a:spcBef>
                <a:spcPts val="1500"/>
              </a:spcBef>
              <a:spcAft>
                <a:spcPts val="1100"/>
              </a:spcAft>
              <a:buNone/>
            </a:pPr>
            <a:r>
              <a:rPr lang="en" sz="1200">
                <a:solidFill>
                  <a:srgbClr val="FFFFFF"/>
                </a:solidFill>
              </a:rPr>
              <a:t>#4 % of groups that create a milestone</a:t>
            </a:r>
          </a:p>
          <a:p>
            <a:pPr lvl="0" rtl="0">
              <a:lnSpc>
                <a:spcPct val="100000"/>
              </a:lnSpc>
              <a:spcBef>
                <a:spcPts val="1500"/>
              </a:spcBef>
              <a:spcAft>
                <a:spcPts val="1100"/>
              </a:spcAft>
              <a:buNone/>
            </a:pPr>
            <a:r>
              <a:rPr lang="en" sz="1200">
                <a:solidFill>
                  <a:srgbClr val="FFFFFF"/>
                </a:solidFill>
              </a:rPr>
              <a:t>#5 % of groups that create a milestone task</a:t>
            </a:r>
          </a:p>
          <a:p>
            <a:pPr lvl="0" rtl="0">
              <a:lnSpc>
                <a:spcPct val="100000"/>
              </a:lnSpc>
              <a:spcBef>
                <a:spcPts val="1500"/>
              </a:spcBef>
              <a:spcAft>
                <a:spcPts val="1100"/>
              </a:spcAft>
              <a:buNone/>
            </a:pPr>
            <a:r>
              <a:rPr lang="en" sz="1200">
                <a:solidFill>
                  <a:srgbClr val="FFFFFF"/>
                </a:solidFill>
              </a:rPr>
              <a:t>#6 % of milestone tasks marked as completed</a:t>
            </a:r>
          </a:p>
          <a:p>
            <a:pPr lvl="0" rtl="0">
              <a:lnSpc>
                <a:spcPct val="100000"/>
              </a:lnSpc>
              <a:spcBef>
                <a:spcPts val="1500"/>
              </a:spcBef>
              <a:spcAft>
                <a:spcPts val="1100"/>
              </a:spcAft>
              <a:buNone/>
            </a:pPr>
            <a:r>
              <a:rPr lang="en" sz="1200">
                <a:solidFill>
                  <a:srgbClr val="FFFFFF"/>
                </a:solidFill>
              </a:rPr>
              <a:t>#7 % of milestone marked as completed</a:t>
            </a:r>
          </a:p>
          <a:p>
            <a:pPr lvl="0" rtl="0">
              <a:lnSpc>
                <a:spcPct val="100000"/>
              </a:lnSpc>
              <a:spcBef>
                <a:spcPts val="1500"/>
              </a:spcBef>
              <a:spcAft>
                <a:spcPts val="1100"/>
              </a:spcAft>
              <a:buNone/>
            </a:pPr>
            <a:r>
              <a:rPr lang="en" sz="1200">
                <a:solidFill>
                  <a:srgbClr val="FFFFFF"/>
                </a:solidFill>
              </a:rPr>
              <a:t>#8 % of projects marked as completed</a:t>
            </a:r>
          </a:p>
          <a:p>
            <a:pPr lvl="0" rtl="0">
              <a:lnSpc>
                <a:spcPct val="100000"/>
              </a:lnSpc>
              <a:spcBef>
                <a:spcPts val="1500"/>
              </a:spcBef>
              <a:spcAft>
                <a:spcPts val="1100"/>
              </a:spcAft>
              <a:buNone/>
            </a:pPr>
            <a:r>
              <a:rPr lang="en" sz="1200">
                <a:solidFill>
                  <a:srgbClr val="FFFFFF"/>
                </a:solidFill>
              </a:rPr>
              <a:t>#9 % of users that use group chat</a:t>
            </a:r>
          </a:p>
          <a:p>
            <a:pPr lvl="0" rtl="0">
              <a:lnSpc>
                <a:spcPct val="100000"/>
              </a:lnSpc>
              <a:spcBef>
                <a:spcPts val="1500"/>
              </a:spcBef>
              <a:spcAft>
                <a:spcPts val="1100"/>
              </a:spcAft>
              <a:buNone/>
            </a:pPr>
            <a:r>
              <a:rPr lang="en" sz="1200">
                <a:solidFill>
                  <a:srgbClr val="FFFFFF"/>
                </a:solidFill>
              </a:rPr>
              <a:t>#10 % of users that create multiple projects</a:t>
            </a:r>
          </a:p>
          <a:p>
            <a:pPr lvl="0">
              <a:lnSpc>
                <a:spcPct val="100000"/>
              </a:lnSpc>
              <a:spcBef>
                <a:spcPts val="0"/>
              </a:spcBef>
              <a:buNone/>
            </a:pPr>
            <a:r>
              <a:t/>
            </a:r>
            <a:endParaRPr sz="1200">
              <a:solidFill>
                <a:srgbClr val="FFFFFF"/>
              </a:solidFill>
            </a:endParaRP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